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9" r:id="rId4"/>
    <p:sldId id="270" r:id="rId5"/>
    <p:sldId id="260" r:id="rId6"/>
    <p:sldId id="274" r:id="rId7"/>
    <p:sldId id="261" r:id="rId8"/>
    <p:sldId id="262" r:id="rId9"/>
    <p:sldId id="272" r:id="rId10"/>
    <p:sldId id="264" r:id="rId11"/>
    <p:sldId id="263" r:id="rId12"/>
    <p:sldId id="273" r:id="rId13"/>
    <p:sldId id="265" r:id="rId14"/>
    <p:sldId id="266" r:id="rId15"/>
    <p:sldId id="267" r:id="rId16"/>
    <p:sldId id="268" r:id="rId17"/>
    <p:sldId id="275" r:id="rId18"/>
    <p:sldId id="276" r:id="rId19"/>
    <p:sldId id="277" r:id="rId20"/>
    <p:sldId id="278" r:id="rId21"/>
    <p:sldId id="279" r:id="rId22"/>
    <p:sldId id="280" r:id="rId23"/>
    <p:sldId id="271" r:id="rId24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0D0D"/>
    <a:srgbClr val="9A0E0E"/>
    <a:srgbClr val="B31111"/>
    <a:srgbClr val="B2243E"/>
    <a:srgbClr val="C10707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85780" autoAdjust="0"/>
  </p:normalViewPr>
  <p:slideViewPr>
    <p:cSldViewPr snapToGrid="0" showGuides="1">
      <p:cViewPr varScale="1">
        <p:scale>
          <a:sx n="75" d="100"/>
          <a:sy n="75" d="100"/>
        </p:scale>
        <p:origin x="948" y="66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7463" y="114300"/>
            <a:ext cx="4448175" cy="2503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2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7463" y="114300"/>
            <a:ext cx="4448175" cy="2503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34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7463" y="114300"/>
            <a:ext cx="4448175" cy="2503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Beer and Brewery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Tadd Backus &amp; Austin Webb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June 14,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IBU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573B5-3BF8-6186-B657-CF2524A41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07" y="946812"/>
            <a:ext cx="1493864" cy="2835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86E88-61B4-D9ED-5612-140CD8A69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499" y="946813"/>
            <a:ext cx="1546806" cy="2835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303DF-8373-A359-571B-93769DD83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233" y="946813"/>
            <a:ext cx="1520096" cy="2835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45513-B12B-E0AC-5E27-A7E9D935D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593" y="945299"/>
            <a:ext cx="1507322" cy="28358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4BC9B9-31AB-6BA8-FE6D-DBE066D58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617" y="945299"/>
            <a:ext cx="1440904" cy="28938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1420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IBU compares to each other</a:t>
            </a:r>
          </a:p>
          <a:p>
            <a:r>
              <a:rPr lang="en-US" dirty="0"/>
              <a:t>Horizontal line is the mean (35.082)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BCB81-BB1A-EA1C-018F-CBEFE4BF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13" y="1135546"/>
            <a:ext cx="6677957" cy="40677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941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92500"/>
          </a:bodyPr>
          <a:lstStyle/>
          <a:p>
            <a:r>
              <a:rPr lang="en-US" dirty="0"/>
              <a:t>Wyoming and Kansas are tied for the lowest median IBU with 20</a:t>
            </a:r>
          </a:p>
          <a:p>
            <a:r>
              <a:rPr lang="en-US" dirty="0"/>
              <a:t>The highest median IBU is West Virginia with 57.5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D8D8F-3456-38D1-E899-6904D99F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29" y="1159363"/>
            <a:ext cx="6811326" cy="40201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D70C03-BD7B-668C-46C9-05E80E382E8A}"/>
              </a:ext>
            </a:extLst>
          </p:cNvPr>
          <p:cNvCxnSpPr>
            <a:cxnSpLocks/>
          </p:cNvCxnSpPr>
          <p:nvPr/>
        </p:nvCxnSpPr>
        <p:spPr>
          <a:xfrm flipV="1">
            <a:off x="2921000" y="3169418"/>
            <a:ext cx="1003300" cy="23931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13CB44-582D-B46A-88DC-396AF26D3BE7}"/>
              </a:ext>
            </a:extLst>
          </p:cNvPr>
          <p:cNvCxnSpPr>
            <a:cxnSpLocks/>
          </p:cNvCxnSpPr>
          <p:nvPr/>
        </p:nvCxnSpPr>
        <p:spPr>
          <a:xfrm flipV="1">
            <a:off x="1155929" y="2578100"/>
            <a:ext cx="1892071" cy="2984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BF4D2-A9E6-8DCB-3BF2-02FDA79D0B2A}"/>
              </a:ext>
            </a:extLst>
          </p:cNvPr>
          <p:cNvCxnSpPr>
            <a:cxnSpLocks/>
          </p:cNvCxnSpPr>
          <p:nvPr/>
        </p:nvCxnSpPr>
        <p:spPr>
          <a:xfrm flipH="1" flipV="1">
            <a:off x="5562600" y="3169418"/>
            <a:ext cx="698500" cy="28249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3883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ABV is found in Boulder, Colorado</a:t>
            </a:r>
          </a:p>
          <a:p>
            <a:r>
              <a:rPr lang="en-US" dirty="0"/>
              <a:t>Max ABV is 0.128</a:t>
            </a:r>
          </a:p>
          <a:p>
            <a:r>
              <a:rPr lang="en-US" dirty="0"/>
              <a:t>This beer is classified as an 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A31A78-178F-257D-6C3B-63436EB5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7988"/>
            <a:ext cx="8942663" cy="4380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6C625E-9DC4-EA6F-C177-B05035C47D53}"/>
              </a:ext>
            </a:extLst>
          </p:cNvPr>
          <p:cNvCxnSpPr>
            <a:cxnSpLocks/>
          </p:cNvCxnSpPr>
          <p:nvPr/>
        </p:nvCxnSpPr>
        <p:spPr>
          <a:xfrm flipV="1">
            <a:off x="5816600" y="2146300"/>
            <a:ext cx="2451100" cy="1930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2C4795-9506-EDE2-8AF2-74C3B1352C8E}"/>
              </a:ext>
            </a:extLst>
          </p:cNvPr>
          <p:cNvCxnSpPr>
            <a:cxnSpLocks/>
          </p:cNvCxnSpPr>
          <p:nvPr/>
        </p:nvCxnSpPr>
        <p:spPr>
          <a:xfrm flipV="1">
            <a:off x="2895600" y="2146300"/>
            <a:ext cx="1155700" cy="2476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F57CB20-5E79-B8E8-0399-40C08672A4A7}"/>
              </a:ext>
            </a:extLst>
          </p:cNvPr>
          <p:cNvSpPr/>
          <p:nvPr/>
        </p:nvSpPr>
        <p:spPr>
          <a:xfrm>
            <a:off x="3019337" y="1837031"/>
            <a:ext cx="279400" cy="23306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3273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We searched the database and extracted this row</a:t>
            </a:r>
          </a:p>
          <a:p>
            <a:r>
              <a:rPr lang="en-US" dirty="0"/>
              <a:t>Max IBU is found in Astoria, Oregon</a:t>
            </a:r>
          </a:p>
          <a:p>
            <a:r>
              <a:rPr lang="en-US" dirty="0"/>
              <a:t>Max IBU is 138</a:t>
            </a:r>
          </a:p>
          <a:p>
            <a:r>
              <a:rPr lang="en-US" dirty="0"/>
              <a:t>This beer is classified as an IPA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F986A-08E0-38CF-D843-0DCFF3304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" y="1597630"/>
            <a:ext cx="8852831" cy="478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6D4-FF4C-E0F7-D3C5-C1914436FC79}"/>
              </a:ext>
            </a:extLst>
          </p:cNvPr>
          <p:cNvCxnSpPr>
            <a:cxnSpLocks/>
          </p:cNvCxnSpPr>
          <p:nvPr/>
        </p:nvCxnSpPr>
        <p:spPr>
          <a:xfrm flipV="1">
            <a:off x="5283200" y="2076433"/>
            <a:ext cx="3009900" cy="20764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C9E3A1-B000-45EA-C597-CD28885DB1F5}"/>
              </a:ext>
            </a:extLst>
          </p:cNvPr>
          <p:cNvCxnSpPr>
            <a:cxnSpLocks/>
          </p:cNvCxnSpPr>
          <p:nvPr/>
        </p:nvCxnSpPr>
        <p:spPr>
          <a:xfrm flipV="1">
            <a:off x="2540000" y="2076433"/>
            <a:ext cx="1104900" cy="25527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6ACAB6D-C459-9482-7C76-A1506BDCBDAC}"/>
              </a:ext>
            </a:extLst>
          </p:cNvPr>
          <p:cNvSpPr/>
          <p:nvPr/>
        </p:nvSpPr>
        <p:spPr>
          <a:xfrm>
            <a:off x="1962150" y="1843364"/>
            <a:ext cx="279400" cy="23306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251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3832-4251-7304-B2EA-CBC892F7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0D2C-18C9-647C-05C9-C0EE5152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3916680"/>
            <a:ext cx="3514409" cy="28344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Minimum: 0.001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Quarter: 0.05</a:t>
            </a:r>
          </a:p>
          <a:p>
            <a:r>
              <a:rPr lang="en-US" dirty="0"/>
              <a:t>Median: 0.056</a:t>
            </a:r>
          </a:p>
          <a:p>
            <a:r>
              <a:rPr lang="en-US" dirty="0"/>
              <a:t>Mean: 0.05976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Quarter: 0.067</a:t>
            </a:r>
          </a:p>
          <a:p>
            <a:r>
              <a:rPr lang="en-US" dirty="0"/>
              <a:t>Max: 0.128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22323-031E-AE6B-3D16-D8B36A74B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BCD18B9-6D2B-5565-6D8C-56780CA3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7" y="796096"/>
            <a:ext cx="4567927" cy="294146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D7E118-25E7-4D0B-C1A1-33855E995366}"/>
              </a:ext>
            </a:extLst>
          </p:cNvPr>
          <p:cNvCxnSpPr>
            <a:cxnSpLocks/>
          </p:cNvCxnSpPr>
          <p:nvPr/>
        </p:nvCxnSpPr>
        <p:spPr>
          <a:xfrm flipV="1">
            <a:off x="2362200" y="3495641"/>
            <a:ext cx="204863" cy="189559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8C37922-AA11-DAB3-1D52-B1639DECC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01" y="3945382"/>
            <a:ext cx="4445955" cy="27770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075BF-D076-05C0-9112-BB73AA919F31}"/>
              </a:ext>
            </a:extLst>
          </p:cNvPr>
          <p:cNvCxnSpPr>
            <a:cxnSpLocks/>
          </p:cNvCxnSpPr>
          <p:nvPr/>
        </p:nvCxnSpPr>
        <p:spPr>
          <a:xfrm>
            <a:off x="2677160" y="4172837"/>
            <a:ext cx="2194661" cy="11183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C5A4F-7E19-C121-68DD-19413D440930}"/>
              </a:ext>
            </a:extLst>
          </p:cNvPr>
          <p:cNvCxnSpPr>
            <a:cxnSpLocks/>
          </p:cNvCxnSpPr>
          <p:nvPr/>
        </p:nvCxnSpPr>
        <p:spPr>
          <a:xfrm>
            <a:off x="2677160" y="4622171"/>
            <a:ext cx="3723640" cy="6085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E688F-8C28-7E07-6FDF-11AB5416DE56}"/>
              </a:ext>
            </a:extLst>
          </p:cNvPr>
          <p:cNvCxnSpPr>
            <a:cxnSpLocks/>
          </p:cNvCxnSpPr>
          <p:nvPr/>
        </p:nvCxnSpPr>
        <p:spPr>
          <a:xfrm flipV="1">
            <a:off x="2465740" y="4851400"/>
            <a:ext cx="4036660" cy="2437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243994-C750-8A81-B8C7-DA2402F685DB}"/>
              </a:ext>
            </a:extLst>
          </p:cNvPr>
          <p:cNvCxnSpPr>
            <a:cxnSpLocks/>
          </p:cNvCxnSpPr>
          <p:nvPr/>
        </p:nvCxnSpPr>
        <p:spPr>
          <a:xfrm flipV="1">
            <a:off x="2847543" y="5391235"/>
            <a:ext cx="4048557" cy="6151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D4BDB8-9F4A-14F9-6913-8D84BA7EF7A0}"/>
              </a:ext>
            </a:extLst>
          </p:cNvPr>
          <p:cNvCxnSpPr>
            <a:cxnSpLocks/>
          </p:cNvCxnSpPr>
          <p:nvPr/>
        </p:nvCxnSpPr>
        <p:spPr>
          <a:xfrm flipV="1">
            <a:off x="2014623" y="5291207"/>
            <a:ext cx="6710277" cy="11553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7692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41D0-7589-28BA-3C5D-99C80A4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ABV and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F91-A74A-4A31-97A3-84979C67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074920"/>
            <a:ext cx="8745363" cy="1676257"/>
          </a:xfrm>
        </p:spPr>
        <p:txBody>
          <a:bodyPr>
            <a:normAutofit/>
          </a:bodyPr>
          <a:lstStyle/>
          <a:p>
            <a:r>
              <a:rPr lang="en-US" dirty="0"/>
              <a:t>The correlation coefficient is 0.7222</a:t>
            </a:r>
          </a:p>
          <a:p>
            <a:r>
              <a:rPr lang="en-US" dirty="0"/>
              <a:t>This suggests that the average IBU will increase by 0.7222 units for every one unit of increase in ABV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8093-D3B7-1229-91EF-B687E95D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556F9-AA63-C35D-FF78-279DC711B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62" y="918963"/>
            <a:ext cx="6198860" cy="38630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9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41D0-7589-28BA-3C5D-99C80A4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IPA and Other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F91-A74A-4A31-97A3-84979C67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074920"/>
            <a:ext cx="8745363" cy="1676257"/>
          </a:xfrm>
        </p:spPr>
        <p:txBody>
          <a:bodyPr>
            <a:normAutofit/>
          </a:bodyPr>
          <a:lstStyle/>
          <a:p>
            <a:r>
              <a:rPr lang="en-US" dirty="0"/>
              <a:t>Ales tend to have a lower ABV &amp; IBU</a:t>
            </a:r>
          </a:p>
          <a:p>
            <a:r>
              <a:rPr lang="en-US" dirty="0"/>
              <a:t>IPAs tend to have a higher ABV &amp; IBU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8093-D3B7-1229-91EF-B687E95D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5182A-94B7-29D5-A3C7-96318ED5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29" y="909917"/>
            <a:ext cx="6247925" cy="38811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268AF0A-D600-96CA-DF07-4D4BFA31767D}"/>
              </a:ext>
            </a:extLst>
          </p:cNvPr>
          <p:cNvSpPr/>
          <p:nvPr/>
        </p:nvSpPr>
        <p:spPr>
          <a:xfrm>
            <a:off x="3747527" y="2082800"/>
            <a:ext cx="2832100" cy="118110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DA096B-FAAC-3CB0-A9E8-C81B67E93EB8}"/>
              </a:ext>
            </a:extLst>
          </p:cNvPr>
          <p:cNvSpPr/>
          <p:nvPr/>
        </p:nvSpPr>
        <p:spPr>
          <a:xfrm>
            <a:off x="2641600" y="3263900"/>
            <a:ext cx="2832100" cy="1181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594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itle 1"/>
          <p:cNvSpPr txBox="1">
            <a:spLocks noGrp="1"/>
          </p:cNvSpPr>
          <p:nvPr>
            <p:ph type="title"/>
          </p:nvPr>
        </p:nvSpPr>
        <p:spPr>
          <a:xfrm>
            <a:off x="193675" y="214308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z="2800" spc="0"/>
            </a:lvl1pPr>
          </a:lstStyle>
          <a:p>
            <a:r>
              <a:rPr dirty="0"/>
              <a:t>Classifying Ales and IPAs </a:t>
            </a:r>
            <a:r>
              <a:rPr lang="en-US" dirty="0"/>
              <a:t>B</a:t>
            </a:r>
            <a:r>
              <a:rPr dirty="0"/>
              <a:t>ased on ABV and IBU</a:t>
            </a:r>
          </a:p>
        </p:txBody>
      </p:sp>
      <p:sp>
        <p:nvSpPr>
          <p:cNvPr id="61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64313" y="4900161"/>
            <a:ext cx="8745364" cy="167625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The classifier predicted correctly 80% of the time</a:t>
            </a:r>
          </a:p>
          <a:p>
            <a:pPr>
              <a:defRPr sz="2000"/>
            </a:pPr>
            <a:r>
              <a:rPr dirty="0"/>
              <a:t>This performed almost 20% better than saying everything was an </a:t>
            </a:r>
            <a:r>
              <a:rPr lang="en-US" dirty="0"/>
              <a:t>A</a:t>
            </a:r>
            <a:r>
              <a:rPr dirty="0"/>
              <a:t>le</a:t>
            </a:r>
          </a:p>
          <a:p>
            <a:pPr>
              <a:defRPr sz="2000"/>
            </a:pPr>
            <a:r>
              <a:rPr dirty="0"/>
              <a:t>Ales were correctly classified 85% of the time</a:t>
            </a:r>
          </a:p>
          <a:p>
            <a:pPr>
              <a:defRPr sz="2000"/>
            </a:pPr>
            <a:r>
              <a:rPr dirty="0"/>
              <a:t>IPAs were correctly classified 71% of the time</a:t>
            </a:r>
          </a:p>
        </p:txBody>
      </p:sp>
      <p:sp>
        <p:nvSpPr>
          <p:cNvPr id="61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94593" y="6515589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44515-47A6-B23D-23D1-64464B71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16" y="965220"/>
            <a:ext cx="4927558" cy="359578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04ADBD-79C4-22E4-19E1-0CEF7393900A}"/>
              </a:ext>
            </a:extLst>
          </p:cNvPr>
          <p:cNvCxnSpPr>
            <a:cxnSpLocks/>
          </p:cNvCxnSpPr>
          <p:nvPr/>
        </p:nvCxnSpPr>
        <p:spPr>
          <a:xfrm flipV="1">
            <a:off x="4344832" y="2146300"/>
            <a:ext cx="1992468" cy="27538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EBA628-B5A2-5083-DBDB-9040FB337C05}"/>
              </a:ext>
            </a:extLst>
          </p:cNvPr>
          <p:cNvCxnSpPr>
            <a:cxnSpLocks/>
          </p:cNvCxnSpPr>
          <p:nvPr/>
        </p:nvCxnSpPr>
        <p:spPr>
          <a:xfrm flipV="1">
            <a:off x="3313738" y="2763112"/>
            <a:ext cx="3022539" cy="26323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8FEDAB-BF6D-E560-D131-1248CEAFA6B1}"/>
              </a:ext>
            </a:extLst>
          </p:cNvPr>
          <p:cNvCxnSpPr>
            <a:cxnSpLocks/>
          </p:cNvCxnSpPr>
          <p:nvPr/>
        </p:nvCxnSpPr>
        <p:spPr>
          <a:xfrm flipV="1">
            <a:off x="4012584" y="3523230"/>
            <a:ext cx="2393413" cy="22188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2F90D0-88A4-51A4-0C83-54411DE3F6C2}"/>
              </a:ext>
            </a:extLst>
          </p:cNvPr>
          <p:cNvCxnSpPr>
            <a:cxnSpLocks/>
          </p:cNvCxnSpPr>
          <p:nvPr/>
        </p:nvCxnSpPr>
        <p:spPr>
          <a:xfrm flipV="1">
            <a:off x="4046421" y="4330700"/>
            <a:ext cx="2429296" cy="18591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1"/>
          <p:cNvSpPr txBox="1">
            <a:spLocks noGrp="1"/>
          </p:cNvSpPr>
          <p:nvPr>
            <p:ph type="title"/>
          </p:nvPr>
        </p:nvSpPr>
        <p:spPr>
          <a:xfrm>
            <a:off x="193675" y="214308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z="2880" spc="0"/>
            </a:lvl1pPr>
          </a:lstStyle>
          <a:p>
            <a:r>
              <a:rPr dirty="0"/>
              <a:t>Classifying Ales and IPAs </a:t>
            </a:r>
            <a:r>
              <a:rPr lang="en-US" dirty="0"/>
              <a:t>B</a:t>
            </a:r>
            <a:r>
              <a:rPr dirty="0"/>
              <a:t>ased on ABV and IBU</a:t>
            </a:r>
          </a:p>
        </p:txBody>
      </p:sp>
      <p:sp>
        <p:nvSpPr>
          <p:cNvPr id="62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64313" y="4900161"/>
            <a:ext cx="8745364" cy="167625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86150" indent="-186150" defTabSz="421766">
              <a:spcBef>
                <a:spcPts val="900"/>
              </a:spcBef>
              <a:defRPr sz="1640"/>
            </a:pPr>
            <a:r>
              <a:rPr dirty="0"/>
              <a:t>The solid line represents the mean results for each value of K over 500 iterations of splitting the ales and IPAs.</a:t>
            </a:r>
          </a:p>
          <a:p>
            <a:pPr marL="186150" indent="-186150" defTabSz="421766">
              <a:spcBef>
                <a:spcPts val="900"/>
              </a:spcBef>
              <a:defRPr sz="1640"/>
            </a:pPr>
            <a:r>
              <a:rPr dirty="0"/>
              <a:t>The dashed line represents the results for each value of K from a single split of the ales and IPAs</a:t>
            </a:r>
          </a:p>
          <a:p>
            <a:pPr marL="186150" indent="-186150" defTabSz="421766">
              <a:spcBef>
                <a:spcPts val="900"/>
              </a:spcBef>
              <a:defRPr sz="1640"/>
            </a:pPr>
            <a:r>
              <a:rPr dirty="0"/>
              <a:t>The point represents the results for a single value of K (1</a:t>
            </a:r>
            <a:r>
              <a:rPr lang="en-US" dirty="0"/>
              <a:t>1</a:t>
            </a:r>
            <a:r>
              <a:rPr dirty="0"/>
              <a:t>) from a single split of the ales and IPAS</a:t>
            </a:r>
          </a:p>
        </p:txBody>
      </p:sp>
      <p:sp>
        <p:nvSpPr>
          <p:cNvPr id="62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9831" y="6515589"/>
            <a:ext cx="245404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12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24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35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48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560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271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19983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696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19</a:t>
            </a:fld>
            <a:endParaRPr/>
          </a:p>
        </p:txBody>
      </p:sp>
      <p:pic>
        <p:nvPicPr>
          <p:cNvPr id="6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75" y="815009"/>
            <a:ext cx="6159501" cy="3896208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Text"/>
          <p:cNvSpPr txBox="1"/>
          <p:nvPr/>
        </p:nvSpPr>
        <p:spPr>
          <a:xfrm>
            <a:off x="4275300" y="3765158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6300"/>
                </a:solidFill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443D3-9D7D-403B-EF8D-D9196020E57D}"/>
              </a:ext>
            </a:extLst>
          </p:cNvPr>
          <p:cNvSpPr txBox="1"/>
          <p:nvPr/>
        </p:nvSpPr>
        <p:spPr>
          <a:xfrm>
            <a:off x="6094412" y="1057180"/>
            <a:ext cx="1394608" cy="36933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Sensitivity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FDC23-A889-6E13-4164-C54881F190D7}"/>
              </a:ext>
            </a:extLst>
          </p:cNvPr>
          <p:cNvSpPr txBox="1"/>
          <p:nvPr/>
        </p:nvSpPr>
        <p:spPr>
          <a:xfrm>
            <a:off x="2135992" y="2553394"/>
            <a:ext cx="1216808" cy="369332"/>
          </a:xfrm>
          <a:prstGeom prst="rect">
            <a:avLst/>
          </a:prstGeom>
          <a:noFill/>
          <a:ln>
            <a:solidFill>
              <a:srgbClr val="8D0D0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D0D0D"/>
                </a:solidFill>
              </a:rPr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A0C98-E9CE-6FB1-A6CA-114725BFCF6C}"/>
              </a:ext>
            </a:extLst>
          </p:cNvPr>
          <p:cNvSpPr txBox="1"/>
          <p:nvPr/>
        </p:nvSpPr>
        <p:spPr>
          <a:xfrm>
            <a:off x="6094412" y="3563560"/>
            <a:ext cx="139460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Specificity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19E589-DD58-11C4-E374-7FF1B9CDA874}"/>
              </a:ext>
            </a:extLst>
          </p:cNvPr>
          <p:cNvCxnSpPr>
            <a:cxnSpLocks/>
          </p:cNvCxnSpPr>
          <p:nvPr/>
        </p:nvCxnSpPr>
        <p:spPr>
          <a:xfrm flipV="1">
            <a:off x="1110630" y="1752600"/>
            <a:ext cx="5442570" cy="32823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41827-5F45-CB4A-3311-33A2B992DC0C}"/>
              </a:ext>
            </a:extLst>
          </p:cNvPr>
          <p:cNvCxnSpPr>
            <a:cxnSpLocks/>
          </p:cNvCxnSpPr>
          <p:nvPr/>
        </p:nvCxnSpPr>
        <p:spPr>
          <a:xfrm flipV="1">
            <a:off x="1349146" y="2070100"/>
            <a:ext cx="4745266" cy="36305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E9562D-5F30-AE0B-FDC3-BFA8BE63A6F8}"/>
              </a:ext>
            </a:extLst>
          </p:cNvPr>
          <p:cNvCxnSpPr>
            <a:cxnSpLocks/>
          </p:cNvCxnSpPr>
          <p:nvPr/>
        </p:nvCxnSpPr>
        <p:spPr>
          <a:xfrm flipV="1">
            <a:off x="1110630" y="1426512"/>
            <a:ext cx="2759782" cy="47887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2631050"/>
            <a:ext cx="8548689" cy="36251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Beer Dataset:</a:t>
            </a:r>
          </a:p>
          <a:p>
            <a:pPr lvl="1"/>
            <a:r>
              <a:rPr lang="en-US" dirty="0"/>
              <a:t>2,410 rows and 7 columns</a:t>
            </a:r>
          </a:p>
          <a:p>
            <a:pPr lvl="1"/>
            <a:r>
              <a:rPr lang="en-US" dirty="0"/>
              <a:t>Name: Name of the beer</a:t>
            </a:r>
          </a:p>
          <a:p>
            <a:pPr lvl="1"/>
            <a:r>
              <a:rPr lang="en-US" dirty="0" err="1"/>
              <a:t>Beer_ID</a:t>
            </a:r>
            <a:r>
              <a:rPr lang="en-US" dirty="0"/>
              <a:t>: Unique identifier of the beer</a:t>
            </a:r>
          </a:p>
          <a:p>
            <a:pPr lvl="1"/>
            <a:r>
              <a:rPr lang="en-US" dirty="0"/>
              <a:t>ABV</a:t>
            </a:r>
            <a:r>
              <a:rPr lang="en-US"/>
              <a:t>: Alcohol </a:t>
            </a:r>
            <a:r>
              <a:rPr lang="en-US" dirty="0"/>
              <a:t>by volume of the beer</a:t>
            </a:r>
          </a:p>
          <a:p>
            <a:pPr lvl="1"/>
            <a:r>
              <a:rPr lang="en-US" dirty="0"/>
              <a:t>IBU: International bitterness units of the beer</a:t>
            </a:r>
          </a:p>
          <a:p>
            <a:pPr lvl="1"/>
            <a:r>
              <a:rPr lang="en-US" dirty="0" err="1"/>
              <a:t>Brewery_ID</a:t>
            </a:r>
            <a:r>
              <a:rPr lang="en-US" dirty="0"/>
              <a:t>: Brewery id associated with the beer</a:t>
            </a:r>
          </a:p>
          <a:p>
            <a:pPr lvl="1"/>
            <a:r>
              <a:rPr lang="en-US" dirty="0"/>
              <a:t>Style: Style of the beer</a:t>
            </a:r>
          </a:p>
          <a:p>
            <a:pPr lvl="1"/>
            <a:r>
              <a:rPr lang="en-US" dirty="0"/>
              <a:t>Ounces: Ounces of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76668-809F-10C7-D285-AD307BC5B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1" y="866647"/>
            <a:ext cx="8697420" cy="1574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itle 1"/>
          <p:cNvSpPr txBox="1">
            <a:spLocks noGrp="1"/>
          </p:cNvSpPr>
          <p:nvPr>
            <p:ph type="title"/>
          </p:nvPr>
        </p:nvSpPr>
        <p:spPr>
          <a:xfrm>
            <a:off x="193675" y="214308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z="2880" spc="0"/>
            </a:lvl1pPr>
          </a:lstStyle>
          <a:p>
            <a:r>
              <a:rPr dirty="0"/>
              <a:t>Popular </a:t>
            </a:r>
            <a:r>
              <a:rPr lang="en-US" dirty="0"/>
              <a:t>B</a:t>
            </a:r>
            <a:r>
              <a:rPr dirty="0"/>
              <a:t>eer </a:t>
            </a:r>
            <a:r>
              <a:rPr lang="en-US" dirty="0"/>
              <a:t>T</a:t>
            </a:r>
            <a:r>
              <a:rPr dirty="0"/>
              <a:t>ypes by </a:t>
            </a:r>
            <a:r>
              <a:rPr lang="en-US" dirty="0"/>
              <a:t>S</a:t>
            </a:r>
            <a:r>
              <a:rPr dirty="0"/>
              <a:t>tate</a:t>
            </a:r>
          </a:p>
        </p:txBody>
      </p:sp>
      <p:sp>
        <p:nvSpPr>
          <p:cNvPr id="63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64313" y="5365913"/>
            <a:ext cx="8745364" cy="1210507"/>
          </a:xfrm>
          <a:prstGeom prst="rect">
            <a:avLst/>
          </a:prstGeom>
        </p:spPr>
        <p:txBody>
          <a:bodyPr/>
          <a:lstStyle/>
          <a:p>
            <a:pPr marL="211122" indent="-211122" defTabSz="478345">
              <a:spcBef>
                <a:spcPts val="1100"/>
              </a:spcBef>
              <a:defRPr sz="1860"/>
            </a:pPr>
            <a:r>
              <a:rPr dirty="0"/>
              <a:t>Each bar represents the total number of beers for each state</a:t>
            </a:r>
            <a:r>
              <a:rPr lang="en-US" dirty="0"/>
              <a:t>,</a:t>
            </a:r>
            <a:r>
              <a:rPr dirty="0"/>
              <a:t> colored by how many of each type there are.</a:t>
            </a:r>
          </a:p>
          <a:p>
            <a:pPr marL="211122" indent="-211122" defTabSz="478345">
              <a:spcBef>
                <a:spcPts val="1100"/>
              </a:spcBef>
              <a:defRPr sz="1860"/>
            </a:pPr>
            <a:r>
              <a:rPr dirty="0"/>
              <a:t>Ales, IPAs, and Lagers represent a significant portion of each state’s beer types.</a:t>
            </a:r>
          </a:p>
        </p:txBody>
      </p:sp>
      <p:sp>
        <p:nvSpPr>
          <p:cNvPr id="63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9831" y="6515589"/>
            <a:ext cx="245404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12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24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35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48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560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271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19983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696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20</a:t>
            </a:fld>
            <a:endParaRPr/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58" y="725248"/>
            <a:ext cx="7878983" cy="4541481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itle 1"/>
          <p:cNvSpPr txBox="1">
            <a:spLocks noGrp="1"/>
          </p:cNvSpPr>
          <p:nvPr>
            <p:ph type="title"/>
          </p:nvPr>
        </p:nvSpPr>
        <p:spPr>
          <a:xfrm>
            <a:off x="193675" y="214308"/>
            <a:ext cx="8753751" cy="411757"/>
          </a:xfrm>
          <a:prstGeom prst="rect">
            <a:avLst/>
          </a:prstGeom>
        </p:spPr>
        <p:txBody>
          <a:bodyPr/>
          <a:lstStyle>
            <a:lvl1pPr defTabSz="462915">
              <a:defRPr sz="2880" spc="0"/>
            </a:lvl1pPr>
          </a:lstStyle>
          <a:p>
            <a:r>
              <a:rPr dirty="0"/>
              <a:t>Popular </a:t>
            </a:r>
            <a:r>
              <a:rPr lang="en-US" dirty="0"/>
              <a:t>B</a:t>
            </a:r>
            <a:r>
              <a:rPr dirty="0"/>
              <a:t>eer </a:t>
            </a:r>
            <a:r>
              <a:rPr lang="en-US" dirty="0"/>
              <a:t>T</a:t>
            </a:r>
            <a:r>
              <a:rPr dirty="0"/>
              <a:t>ypes by </a:t>
            </a:r>
            <a:r>
              <a:rPr lang="en-US" dirty="0"/>
              <a:t>S</a:t>
            </a:r>
            <a:r>
              <a:rPr dirty="0"/>
              <a:t>tate</a:t>
            </a:r>
          </a:p>
        </p:txBody>
      </p:sp>
      <p:sp>
        <p:nvSpPr>
          <p:cNvPr id="64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64313" y="5365913"/>
            <a:ext cx="8745364" cy="1210507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Ales are the most common beer at breweries in 4</a:t>
            </a:r>
            <a:r>
              <a:rPr lang="en-US" dirty="0"/>
              <a:t>2</a:t>
            </a:r>
            <a:r>
              <a:rPr dirty="0"/>
              <a:t> states.</a:t>
            </a:r>
          </a:p>
          <a:p>
            <a:pPr>
              <a:defRPr sz="2000"/>
            </a:pPr>
            <a:r>
              <a:rPr dirty="0"/>
              <a:t>IPAs are the second most common beer at breweries in </a:t>
            </a:r>
            <a:r>
              <a:rPr lang="en-US" dirty="0"/>
              <a:t>4</a:t>
            </a:r>
            <a:r>
              <a:rPr dirty="0"/>
              <a:t> states.</a:t>
            </a:r>
            <a:endParaRPr lang="en-US" dirty="0"/>
          </a:p>
        </p:txBody>
      </p:sp>
      <p:sp>
        <p:nvSpPr>
          <p:cNvPr id="64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9831" y="6515589"/>
            <a:ext cx="245404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12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24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35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48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560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271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199839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6960" algn="l" defTabSz="914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21</a:t>
            </a:fld>
            <a:endParaRPr/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91" y="782049"/>
            <a:ext cx="7095608" cy="4427879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E47F-3F7F-E452-EBAB-7CEA34A1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675E6-39CB-239A-36C2-A47A83DE6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Breweries are scattered around the US </a:t>
            </a:r>
          </a:p>
          <a:p>
            <a:r>
              <a:rPr lang="en-US" dirty="0"/>
              <a:t>Max ABV: 0.128, Colorado, Ale</a:t>
            </a:r>
          </a:p>
          <a:p>
            <a:r>
              <a:rPr lang="en-US" dirty="0"/>
              <a:t>Max IBU: 138, Oregon, IPA</a:t>
            </a:r>
          </a:p>
          <a:p>
            <a:r>
              <a:rPr lang="en-US" dirty="0"/>
              <a:t>There is a positive, linear trend between ABV and IBU</a:t>
            </a:r>
          </a:p>
          <a:p>
            <a:r>
              <a:rPr lang="en-US" dirty="0"/>
              <a:t>Lots more Ales as most common beer type across the US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20D27-ED2B-419C-4974-D01421C73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475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C1E7-F202-BEA9-6849-84E42CAC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875C-4802-2404-3FB9-1AE9367E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32" y="1295543"/>
            <a:ext cx="8745363" cy="2133457"/>
          </a:xfrm>
        </p:spPr>
        <p:txBody>
          <a:bodyPr/>
          <a:lstStyle/>
          <a:p>
            <a:r>
              <a:rPr lang="en-US" dirty="0"/>
              <a:t>Tadd Backus</a:t>
            </a:r>
          </a:p>
          <a:p>
            <a:pPr lvl="1"/>
            <a:r>
              <a:rPr lang="en-US" dirty="0"/>
              <a:t>tbackus@mail.smu.edu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189-9BDC-905D-0A81-7602EC953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9E5FF4-E855-09C3-4DA3-2DDB527FB01B}"/>
              </a:ext>
            </a:extLst>
          </p:cNvPr>
          <p:cNvSpPr txBox="1">
            <a:spLocks/>
          </p:cNvSpPr>
          <p:nvPr/>
        </p:nvSpPr>
        <p:spPr>
          <a:xfrm>
            <a:off x="89832" y="2804302"/>
            <a:ext cx="8745363" cy="2133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Austin Webb</a:t>
            </a:r>
          </a:p>
          <a:p>
            <a:pPr lvl="1"/>
            <a:r>
              <a:rPr lang="en-US" dirty="0"/>
              <a:t>austinwebb@mail.smu.edu</a:t>
            </a:r>
          </a:p>
        </p:txBody>
      </p:sp>
    </p:spTree>
    <p:extLst>
      <p:ext uri="{BB962C8B-B14F-4D97-AF65-F5344CB8AC3E}">
        <p14:creationId xmlns:p14="http://schemas.microsoft.com/office/powerpoint/2010/main" val="66059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3738932"/>
            <a:ext cx="8548689" cy="2517258"/>
          </a:xfrm>
        </p:spPr>
        <p:txBody>
          <a:bodyPr>
            <a:normAutofit/>
          </a:bodyPr>
          <a:lstStyle/>
          <a:p>
            <a:r>
              <a:rPr lang="en-US" dirty="0"/>
              <a:t>Brewery Dataset:</a:t>
            </a:r>
          </a:p>
          <a:p>
            <a:pPr lvl="1"/>
            <a:r>
              <a:rPr lang="en-US" dirty="0"/>
              <a:t>558 rows and 4 columns</a:t>
            </a:r>
          </a:p>
          <a:p>
            <a:pPr lvl="1"/>
            <a:r>
              <a:rPr lang="en-US" dirty="0" err="1"/>
              <a:t>Brew_id</a:t>
            </a:r>
            <a:r>
              <a:rPr lang="en-US" dirty="0"/>
              <a:t>: Unique identifiers of the brewery</a:t>
            </a:r>
          </a:p>
          <a:p>
            <a:pPr lvl="1"/>
            <a:r>
              <a:rPr lang="en-US" dirty="0"/>
              <a:t>Name: Name of the brewery</a:t>
            </a:r>
          </a:p>
          <a:p>
            <a:pPr lvl="1"/>
            <a:r>
              <a:rPr lang="en-US" dirty="0"/>
              <a:t>City: City where the brewery is located</a:t>
            </a:r>
          </a:p>
          <a:p>
            <a:pPr lvl="1"/>
            <a:r>
              <a:rPr lang="en-US" dirty="0"/>
              <a:t>State: U.S. state where the brewery is located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E3F5-C68D-3297-21A1-F565CB53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42" y="935997"/>
            <a:ext cx="6677688" cy="24930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158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200F-86B1-28A1-8D5A-8EAE2C3C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in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687CA-E06F-DF64-04CA-656204AD6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1CB3AAC-3C95-758C-11B3-D76ADF98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33" y="1153777"/>
            <a:ext cx="6761117" cy="327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ACC87-2B6D-F4E1-9FB0-C624C11D2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87" y="3280120"/>
            <a:ext cx="1674565" cy="2300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2EB6F-6AA1-8454-599F-4E1479263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484" y="4112569"/>
            <a:ext cx="1886213" cy="2333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B91BC-7790-15B8-30E7-4708B63BA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734" y="3429000"/>
            <a:ext cx="1679190" cy="2733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336DE-DA2C-427C-E89C-394292567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594" y="1153777"/>
            <a:ext cx="1737497" cy="243934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51D009-55FA-8A4B-1634-895328D6116C}"/>
              </a:ext>
            </a:extLst>
          </p:cNvPr>
          <p:cNvCxnSpPr>
            <a:cxnSpLocks/>
          </p:cNvCxnSpPr>
          <p:nvPr/>
        </p:nvCxnSpPr>
        <p:spPr>
          <a:xfrm flipV="1">
            <a:off x="1859280" y="2752407"/>
            <a:ext cx="1447800" cy="7838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85835-78EB-5652-AB5C-8A620745F875}"/>
              </a:ext>
            </a:extLst>
          </p:cNvPr>
          <p:cNvCxnSpPr>
            <a:cxnSpLocks/>
          </p:cNvCxnSpPr>
          <p:nvPr/>
        </p:nvCxnSpPr>
        <p:spPr>
          <a:xfrm flipH="1" flipV="1">
            <a:off x="4075826" y="3536291"/>
            <a:ext cx="822975" cy="82786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3C8004-3F31-3C8D-E93C-D46C2DF5ECE0}"/>
              </a:ext>
            </a:extLst>
          </p:cNvPr>
          <p:cNvCxnSpPr>
            <a:cxnSpLocks/>
          </p:cNvCxnSpPr>
          <p:nvPr/>
        </p:nvCxnSpPr>
        <p:spPr>
          <a:xfrm flipH="1" flipV="1">
            <a:off x="5504697" y="2179320"/>
            <a:ext cx="1818842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716DF-D2A5-F724-EB1D-E78F49D8A4DB}"/>
              </a:ext>
            </a:extLst>
          </p:cNvPr>
          <p:cNvCxnSpPr>
            <a:cxnSpLocks/>
          </p:cNvCxnSpPr>
          <p:nvPr/>
        </p:nvCxnSpPr>
        <p:spPr>
          <a:xfrm flipH="1">
            <a:off x="6196734" y="1452273"/>
            <a:ext cx="2093826" cy="9379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1979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5C4A-3A73-417D-8576-75425BF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the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84B7-383C-A954-E5BB-766A1CCC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758344"/>
            <a:ext cx="8745363" cy="1397290"/>
          </a:xfrm>
        </p:spPr>
        <p:txBody>
          <a:bodyPr/>
          <a:lstStyle/>
          <a:p>
            <a:r>
              <a:rPr lang="en-US" dirty="0"/>
              <a:t>ABV has 62 missing values (2.57%)</a:t>
            </a:r>
          </a:p>
          <a:p>
            <a:r>
              <a:rPr lang="en-US" dirty="0"/>
              <a:t>IBU has 1005 missing values (41.70%)</a:t>
            </a:r>
          </a:p>
          <a:p>
            <a:r>
              <a:rPr lang="en-US" dirty="0"/>
              <a:t>Used a statistical procedure called </a:t>
            </a:r>
            <a:r>
              <a:rPr lang="en-US" dirty="0" err="1"/>
              <a:t>kNN</a:t>
            </a:r>
            <a:r>
              <a:rPr lang="en-US" dirty="0"/>
              <a:t> to impute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2378-D704-C674-A0E2-999AE8CAB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F9C28F-EE7A-35C8-D39C-A83F2EC79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949" y="3311872"/>
            <a:ext cx="5779286" cy="3381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D2608-F81D-400E-2BFD-6E53BB289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44" y="888977"/>
            <a:ext cx="8548096" cy="6064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236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123650-E75D-56A3-F4DE-2B9B33A2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263" y="2917413"/>
            <a:ext cx="6097548" cy="3726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FA259E-36FF-07B7-F03B-CBC9B2F7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62" y="2917413"/>
            <a:ext cx="6097547" cy="3711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45C4A-3A73-417D-8576-75425BF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 With the Missing ABV and IBU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84B7-383C-A954-E5BB-766A1CCC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758344"/>
            <a:ext cx="8844443" cy="1159069"/>
          </a:xfrm>
        </p:spPr>
        <p:txBody>
          <a:bodyPr>
            <a:normAutofit/>
          </a:bodyPr>
          <a:lstStyle/>
          <a:p>
            <a:r>
              <a:rPr lang="en-US" sz="2000" dirty="0"/>
              <a:t>Grouped the beers into 12 types based on their name</a:t>
            </a:r>
          </a:p>
          <a:p>
            <a:r>
              <a:rPr lang="en-US" sz="2000" dirty="0"/>
              <a:t>Imputed the missing values with five closest beers of the same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2378-D704-C674-A0E2-999AE8CAB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11EACF-48A6-6A1B-321D-A1190BAF2517}"/>
              </a:ext>
            </a:extLst>
          </p:cNvPr>
          <p:cNvCxnSpPr>
            <a:cxnSpLocks/>
          </p:cNvCxnSpPr>
          <p:nvPr/>
        </p:nvCxnSpPr>
        <p:spPr>
          <a:xfrm>
            <a:off x="2324100" y="2743200"/>
            <a:ext cx="3403600" cy="15748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11E76D-B3C3-54AB-8A64-42820542ECB0}"/>
              </a:ext>
            </a:extLst>
          </p:cNvPr>
          <p:cNvCxnSpPr>
            <a:cxnSpLocks/>
          </p:cNvCxnSpPr>
          <p:nvPr/>
        </p:nvCxnSpPr>
        <p:spPr>
          <a:xfrm>
            <a:off x="2324100" y="2728589"/>
            <a:ext cx="3403600" cy="15894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03763B9-28E4-BDF3-C494-9B7ED8FBA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42" y="923579"/>
            <a:ext cx="8810889" cy="5372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440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ABV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E4B33-04FD-55E4-620B-077B0D72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" y="934605"/>
            <a:ext cx="1497792" cy="2710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9246F-2D30-82BA-DDC9-E920AE265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0" y="949714"/>
            <a:ext cx="1479823" cy="2680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D4B9B8-D523-192F-F537-0426EC6F2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152" y="985661"/>
            <a:ext cx="1466615" cy="2644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3BB970-F834-395A-7A59-75ACA212F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19" y="985661"/>
            <a:ext cx="1485233" cy="26806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CF0E5D-5186-6DD9-A088-8E663A16C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362" y="985661"/>
            <a:ext cx="1361088" cy="2644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901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ABV compares to each other</a:t>
            </a:r>
          </a:p>
          <a:p>
            <a:r>
              <a:rPr lang="en-US" dirty="0"/>
              <a:t>Horizontal line is the mean (0.05588)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1EC5D-E6E3-09A2-EBFA-50BD97C97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561" y="1224293"/>
            <a:ext cx="6716062" cy="40296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848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/>
          </a:bodyPr>
          <a:lstStyle/>
          <a:p>
            <a:r>
              <a:rPr lang="en-US" dirty="0"/>
              <a:t>Utah is clearly the holder of the lowest median ABV at 0.04</a:t>
            </a:r>
          </a:p>
          <a:p>
            <a:r>
              <a:rPr lang="en-US" dirty="0"/>
              <a:t>Kentucky has the highest median ABV with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6806A-600F-5ADE-1798-36675BF35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745" y="1238583"/>
            <a:ext cx="6763694" cy="40010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FBED2E-FA4D-75ED-618A-5335575CF255}"/>
              </a:ext>
            </a:extLst>
          </p:cNvPr>
          <p:cNvCxnSpPr>
            <a:cxnSpLocks/>
          </p:cNvCxnSpPr>
          <p:nvPr/>
        </p:nvCxnSpPr>
        <p:spPr>
          <a:xfrm flipH="1" flipV="1">
            <a:off x="2768600" y="3239112"/>
            <a:ext cx="5273918" cy="26130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EEEADE-B1CD-01D6-EF1D-820CD52CD0AF}"/>
              </a:ext>
            </a:extLst>
          </p:cNvPr>
          <p:cNvCxnSpPr>
            <a:cxnSpLocks/>
          </p:cNvCxnSpPr>
          <p:nvPr/>
        </p:nvCxnSpPr>
        <p:spPr>
          <a:xfrm flipH="1" flipV="1">
            <a:off x="5219700" y="3340100"/>
            <a:ext cx="1523493" cy="29615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56900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|0.7|2.2|1.1|1.5|0.6|1|1.6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6|2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4|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4.6|3.3|1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|6.3|1.7|2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4.5|7.7|3.4|5|3.8|2.8|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|4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7.2|3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6|5|4.6|4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.6|14.2|5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7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8|2.6|1.2|1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7|2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2|2.5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5|6.9|2.5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4|2.6|5|5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5.5|7.3|9.3|6.3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1|1|1|1.2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3|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6|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5|0.6|0.5|0.7|1.1"/>
</p:tagLst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9949</TotalTime>
  <Words>756</Words>
  <Application>Microsoft Office PowerPoint</Application>
  <PresentationFormat>Custom</PresentationFormat>
  <Paragraphs>121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Georgia</vt:lpstr>
      <vt:lpstr>Times New Roman</vt:lpstr>
      <vt:lpstr>brand 2019</vt:lpstr>
      <vt:lpstr>Beer and Brewery</vt:lpstr>
      <vt:lpstr>What is the Data?</vt:lpstr>
      <vt:lpstr>What is the Data?</vt:lpstr>
      <vt:lpstr>How Many Breweries in Each State</vt:lpstr>
      <vt:lpstr>Address the Missing Values</vt:lpstr>
      <vt:lpstr>Deal With the Missing ABV and IBU Values</vt:lpstr>
      <vt:lpstr>Median ABV for Each State</vt:lpstr>
      <vt:lpstr>Median ABV for Each State</vt:lpstr>
      <vt:lpstr>Median ABV for Each State</vt:lpstr>
      <vt:lpstr>Median IBU for Each State</vt:lpstr>
      <vt:lpstr>Median IBU for Each State</vt:lpstr>
      <vt:lpstr>Median IBU for Each State</vt:lpstr>
      <vt:lpstr>Max ABV</vt:lpstr>
      <vt:lpstr>Max IBU</vt:lpstr>
      <vt:lpstr>ABV Statistics</vt:lpstr>
      <vt:lpstr>Relationship Between ABV and IBU</vt:lpstr>
      <vt:lpstr>Relationship Between IPA and Other Ales</vt:lpstr>
      <vt:lpstr>Classifying Ales and IPAs Based on ABV and IBU</vt:lpstr>
      <vt:lpstr>Classifying Ales and IPAs Based on ABV and IBU</vt:lpstr>
      <vt:lpstr>Popular Beer Types by State</vt:lpstr>
      <vt:lpstr>Popular Beer Types by State</vt:lpstr>
      <vt:lpstr>Summary and Conclusion</vt:lpstr>
      <vt:lpstr>Contact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Webb, Austin</cp:lastModifiedBy>
  <cp:revision>78</cp:revision>
  <cp:lastPrinted>2021-05-12T17:20:55Z</cp:lastPrinted>
  <dcterms:created xsi:type="dcterms:W3CDTF">2021-08-31T14:05:53Z</dcterms:created>
  <dcterms:modified xsi:type="dcterms:W3CDTF">2022-06-25T14:42:02Z</dcterms:modified>
</cp:coreProperties>
</file>